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11/12/2018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11/12/2018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11/12/2018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1"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1" y="2187146"/>
            <a:ext cx="10181267" cy="2014151"/>
          </a:xfrm>
        </p:spPr>
        <p:txBody>
          <a:bodyPr/>
          <a:lstStyle/>
          <a:p>
            <a:r>
              <a:rPr lang="en-US" b="1" dirty="0"/>
              <a:t>Signals and their properties</a:t>
            </a:r>
            <a:r>
              <a:rPr lang="en-US" dirty="0"/>
              <a:t/>
            </a:r>
            <a:br>
              <a:rPr lang="en-US" dirty="0"/>
            </a:br>
            <a:endParaRPr lang="ar-IQ" dirty="0"/>
          </a:p>
        </p:txBody>
      </p:sp>
      <p:sp>
        <p:nvSpPr>
          <p:cNvPr id="3" name="Subtitle 2"/>
          <p:cNvSpPr>
            <a:spLocks noGrp="1"/>
          </p:cNvSpPr>
          <p:nvPr>
            <p:ph type="subTitle" idx="1"/>
          </p:nvPr>
        </p:nvSpPr>
        <p:spPr/>
        <p:txBody>
          <a:bodyPr/>
          <a:lstStyle/>
          <a:p>
            <a:endParaRPr lang="ar-IQ" dirty="0"/>
          </a:p>
        </p:txBody>
      </p:sp>
    </p:spTree>
    <p:extLst>
      <p:ext uri="{BB962C8B-B14F-4D97-AF65-F5344CB8AC3E}">
        <p14:creationId xmlns:p14="http://schemas.microsoft.com/office/powerpoint/2010/main" val="1643340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Causal, Non-Causal and Anti-Causal Signal:</a:t>
            </a:r>
            <a:r>
              <a:rPr lang="en-US" dirty="0"/>
              <a:t> </a:t>
            </a:r>
            <a:endParaRPr lang="ar-IQ" dirty="0"/>
          </a:p>
        </p:txBody>
      </p:sp>
      <p:sp>
        <p:nvSpPr>
          <p:cNvPr id="3" name="Content Placeholder 2"/>
          <p:cNvSpPr>
            <a:spLocks noGrp="1"/>
          </p:cNvSpPr>
          <p:nvPr>
            <p:ph idx="1"/>
          </p:nvPr>
        </p:nvSpPr>
        <p:spPr>
          <a:xfrm>
            <a:off x="680321" y="2100649"/>
            <a:ext cx="9613861" cy="3835540"/>
          </a:xfrm>
        </p:spPr>
        <p:txBody>
          <a:bodyPr>
            <a:normAutofit lnSpcReduction="10000"/>
          </a:bodyPr>
          <a:lstStyle/>
          <a:p>
            <a:pPr algn="l"/>
            <a:r>
              <a:rPr lang="en-US" sz="3200" dirty="0"/>
              <a:t>Signal that are zero for all negative time, that type of signals are called causal signals, while the signals that are zero for all positive value of time are called anti-causal signal. </a:t>
            </a:r>
            <a:endParaRPr lang="en-US" sz="3200" dirty="0" smtClean="0"/>
          </a:p>
          <a:p>
            <a:pPr algn="l"/>
            <a:r>
              <a:rPr lang="en-US" sz="3200" dirty="0" smtClean="0"/>
              <a:t> </a:t>
            </a:r>
            <a:r>
              <a:rPr lang="en-US" sz="3200" dirty="0"/>
              <a:t>A non-causal signal is one that has non zero values in both positive and negative time. Causal, non-causal and anti-causal signals are shown below in the Figure 5(a), 5(b) and 5(c) respectively.</a:t>
            </a:r>
            <a:endParaRPr lang="ar-IQ" sz="3200" dirty="0"/>
          </a:p>
        </p:txBody>
      </p:sp>
    </p:spTree>
    <p:extLst>
      <p:ext uri="{BB962C8B-B14F-4D97-AF65-F5344CB8AC3E}">
        <p14:creationId xmlns:p14="http://schemas.microsoft.com/office/powerpoint/2010/main" val="3375704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Text Placeholder 2"/>
          <p:cNvSpPr>
            <a:spLocks noGrp="1"/>
          </p:cNvSpPr>
          <p:nvPr>
            <p:ph type="body" sz="half" idx="2"/>
          </p:nvPr>
        </p:nvSpPr>
        <p:spPr>
          <a:xfrm>
            <a:off x="680322" y="4711615"/>
            <a:ext cx="10156554" cy="1090789"/>
          </a:xfrm>
        </p:spPr>
        <p:txBody>
          <a:bodyPr/>
          <a:lstStyle/>
          <a:p>
            <a:pPr algn="l" rtl="0"/>
            <a:r>
              <a:rPr lang="en-US" dirty="0" smtClean="0"/>
              <a:t>       Fig.5(a</a:t>
            </a:r>
            <a:r>
              <a:rPr lang="en-US" dirty="0"/>
              <a:t>) Causal signal     </a:t>
            </a:r>
            <a:r>
              <a:rPr lang="en-US" dirty="0" smtClean="0"/>
              <a:t>                </a:t>
            </a:r>
            <a:r>
              <a:rPr lang="en-US" dirty="0"/>
              <a:t>Fig.5(b) Non-Causal signal       </a:t>
            </a:r>
            <a:r>
              <a:rPr lang="en-US" dirty="0" smtClean="0"/>
              <a:t>               </a:t>
            </a:r>
            <a:r>
              <a:rPr lang="en-US" dirty="0"/>
              <a:t>Fig.5(c)Anti-Causal signal</a:t>
            </a:r>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80322" y="877330"/>
            <a:ext cx="10564327" cy="3027404"/>
          </a:xfrm>
          <a:prstGeom prst="rect">
            <a:avLst/>
          </a:prstGeom>
          <a:noFill/>
          <a:ln>
            <a:noFill/>
          </a:ln>
        </p:spPr>
      </p:pic>
    </p:spTree>
    <p:extLst>
      <p:ext uri="{BB962C8B-B14F-4D97-AF65-F5344CB8AC3E}">
        <p14:creationId xmlns:p14="http://schemas.microsoft.com/office/powerpoint/2010/main" val="3523173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989075"/>
          </a:xfrm>
        </p:spPr>
        <p:txBody>
          <a:bodyPr/>
          <a:lstStyle/>
          <a:p>
            <a:r>
              <a:rPr lang="en-US" b="1" dirty="0"/>
              <a:t>Even and Odd Signal</a:t>
            </a:r>
            <a:endParaRPr lang="ar-IQ" dirty="0"/>
          </a:p>
        </p:txBody>
      </p:sp>
      <p:sp>
        <p:nvSpPr>
          <p:cNvPr id="3" name="Content Placeholder 2"/>
          <p:cNvSpPr>
            <a:spLocks noGrp="1"/>
          </p:cNvSpPr>
          <p:nvPr>
            <p:ph idx="1"/>
          </p:nvPr>
        </p:nvSpPr>
        <p:spPr>
          <a:xfrm>
            <a:off x="680321" y="1927654"/>
            <a:ext cx="9613861" cy="4263081"/>
          </a:xfrm>
        </p:spPr>
        <p:txBody>
          <a:bodyPr>
            <a:noAutofit/>
          </a:bodyPr>
          <a:lstStyle/>
          <a:p>
            <a:pPr algn="l"/>
            <a:r>
              <a:rPr lang="en-US" dirty="0"/>
              <a:t>An even signal is any signal </a:t>
            </a:r>
            <a:r>
              <a:rPr lang="en-US" i="1" dirty="0"/>
              <a:t>'x</a:t>
            </a:r>
            <a:r>
              <a:rPr lang="en-US" dirty="0"/>
              <a:t>' such that</a:t>
            </a:r>
            <a:r>
              <a:rPr lang="en-US" i="1" dirty="0"/>
              <a:t> x(t) = x(-t)</a:t>
            </a:r>
            <a:r>
              <a:rPr lang="en-US" dirty="0"/>
              <a:t>. On the other hand, an odd signal is a signal </a:t>
            </a:r>
            <a:r>
              <a:rPr lang="en-US" i="1" dirty="0"/>
              <a:t>'x' </a:t>
            </a:r>
            <a:r>
              <a:rPr lang="en-US" dirty="0"/>
              <a:t>for which </a:t>
            </a:r>
            <a:r>
              <a:rPr lang="en-US" i="1" dirty="0"/>
              <a:t>x(t) = -x(-t)</a:t>
            </a:r>
            <a:r>
              <a:rPr lang="en-US" dirty="0"/>
              <a:t>. Even signals are symmetric around the vertical axis, so that they can easily spotted.  An even signal is one that is invariant under the time scaling</a:t>
            </a:r>
            <a:r>
              <a:rPr lang="en-US" i="1" dirty="0"/>
              <a:t> t→ - t </a:t>
            </a:r>
            <a:r>
              <a:rPr lang="en-US" dirty="0"/>
              <a:t>and an odd signal is one that is invariant under the amplitude and time scaling</a:t>
            </a:r>
            <a:r>
              <a:rPr lang="en-US" i="1" dirty="0"/>
              <a:t> x(t) → - x(-t</a:t>
            </a:r>
            <a:r>
              <a:rPr lang="en-US" i="1" dirty="0" smtClean="0"/>
              <a:t>).</a:t>
            </a:r>
          </a:p>
          <a:p>
            <a:pPr algn="l"/>
            <a:r>
              <a:rPr lang="en-US" dirty="0" smtClean="0"/>
              <a:t> </a:t>
            </a:r>
            <a:r>
              <a:rPr lang="en-US" dirty="0"/>
              <a:t>For even signals, the part of</a:t>
            </a:r>
            <a:r>
              <a:rPr lang="en-US" i="1" dirty="0"/>
              <a:t> x(t) </a:t>
            </a:r>
            <a:r>
              <a:rPr lang="en-US" dirty="0"/>
              <a:t>for </a:t>
            </a:r>
            <a:r>
              <a:rPr lang="en-US" i="1" dirty="0"/>
              <a:t>t &gt; 0 </a:t>
            </a:r>
            <a:r>
              <a:rPr lang="en-US" dirty="0"/>
              <a:t>and the part of </a:t>
            </a:r>
            <a:r>
              <a:rPr lang="en-US" i="1" dirty="0"/>
              <a:t>x(t)</a:t>
            </a:r>
            <a:r>
              <a:rPr lang="en-US" dirty="0"/>
              <a:t> for </a:t>
            </a:r>
            <a:r>
              <a:rPr lang="en-US" i="1" dirty="0"/>
              <a:t>t &lt; 0 </a:t>
            </a:r>
            <a:r>
              <a:rPr lang="en-US" dirty="0"/>
              <a:t>are mirror images of each other. In case of an odd signal, the same two parts of the signals are negative mirror images of each other. Some signals are odd, some signals are even and some signals are neither odd nor even. Figure 6(a) and 6(b) shows the odd signal and even signal respectively</a:t>
            </a:r>
            <a:endParaRPr lang="ar-IQ" dirty="0"/>
          </a:p>
        </p:txBody>
      </p:sp>
    </p:spTree>
    <p:extLst>
      <p:ext uri="{BB962C8B-B14F-4D97-AF65-F5344CB8AC3E}">
        <p14:creationId xmlns:p14="http://schemas.microsoft.com/office/powerpoint/2010/main" val="1094320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Text Placeholder 2"/>
          <p:cNvSpPr>
            <a:spLocks noGrp="1"/>
          </p:cNvSpPr>
          <p:nvPr>
            <p:ph type="body" sz="half" idx="2"/>
          </p:nvPr>
        </p:nvSpPr>
        <p:spPr/>
        <p:txBody>
          <a:bodyPr>
            <a:normAutofit/>
          </a:bodyPr>
          <a:lstStyle/>
          <a:p>
            <a:pPr algn="l" rtl="0"/>
            <a:r>
              <a:rPr lang="en-US" sz="2000" dirty="0" smtClean="0"/>
              <a:t>        Figure </a:t>
            </a:r>
            <a:r>
              <a:rPr lang="en-US" sz="2000" dirty="0"/>
              <a:t>6(a) Odd Signal                                      Figure 6(b) Even Signal</a:t>
            </a:r>
            <a:r>
              <a:rPr lang="en-US" sz="2000" b="1" dirty="0"/>
              <a:t> </a:t>
            </a:r>
            <a:endParaRPr lang="en-US" sz="2000" dirty="0"/>
          </a:p>
          <a:p>
            <a:endParaRPr lang="ar-IQ" sz="20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80322" y="1186249"/>
            <a:ext cx="9613858" cy="3016097"/>
          </a:xfrm>
          <a:prstGeom prst="rect">
            <a:avLst/>
          </a:prstGeom>
          <a:noFill/>
          <a:ln>
            <a:noFill/>
          </a:ln>
        </p:spPr>
      </p:pic>
    </p:spTree>
    <p:extLst>
      <p:ext uri="{BB962C8B-B14F-4D97-AF65-F5344CB8AC3E}">
        <p14:creationId xmlns:p14="http://schemas.microsoft.com/office/powerpoint/2010/main" val="3726239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Amplitude-Scaling of </a:t>
            </a:r>
            <a:r>
              <a:rPr lang="en-US" b="1" dirty="0" smtClean="0"/>
              <a:t>Signal</a:t>
            </a:r>
            <a:endParaRPr lang="ar-IQ" dirty="0"/>
          </a:p>
        </p:txBody>
      </p:sp>
      <p:sp>
        <p:nvSpPr>
          <p:cNvPr id="3" name="Content Placeholder 2"/>
          <p:cNvSpPr>
            <a:spLocks noGrp="1"/>
          </p:cNvSpPr>
          <p:nvPr>
            <p:ph idx="1"/>
          </p:nvPr>
        </p:nvSpPr>
        <p:spPr>
          <a:xfrm>
            <a:off x="680321" y="1977081"/>
            <a:ext cx="9613861" cy="4213654"/>
          </a:xfrm>
        </p:spPr>
        <p:txBody>
          <a:bodyPr>
            <a:normAutofit lnSpcReduction="10000"/>
          </a:bodyPr>
          <a:lstStyle/>
          <a:p>
            <a:pPr algn="l"/>
            <a:r>
              <a:rPr lang="en-US" dirty="0" smtClean="0"/>
              <a:t>There </a:t>
            </a:r>
            <a:r>
              <a:rPr lang="en-US" dirty="0"/>
              <a:t>are some important properties of signal such as amplitude-scaling, time-scaling and time-shifting. Among these properties now we are discussing about amplitude scaling. Consider a signal </a:t>
            </a:r>
            <a:r>
              <a:rPr lang="en-US" i="1" dirty="0"/>
              <a:t>x(t)</a:t>
            </a:r>
            <a:r>
              <a:rPr lang="en-US" dirty="0"/>
              <a:t> which is multiplying by a constant </a:t>
            </a:r>
            <a:r>
              <a:rPr lang="en-US" i="1" dirty="0"/>
              <a:t>'A</a:t>
            </a:r>
            <a:r>
              <a:rPr lang="en-US" dirty="0"/>
              <a:t>' and this can be indicated by a notation </a:t>
            </a:r>
            <a:r>
              <a:rPr lang="en-US" i="1" dirty="0"/>
              <a:t>x(t) → Ax(t)</a:t>
            </a:r>
            <a:r>
              <a:rPr lang="en-US" dirty="0"/>
              <a:t>. For any arbitrary </a:t>
            </a:r>
            <a:r>
              <a:rPr lang="en-US" i="1" dirty="0"/>
              <a:t>'t'</a:t>
            </a:r>
            <a:r>
              <a:rPr lang="en-US" dirty="0"/>
              <a:t> this multiplies the signal value </a:t>
            </a:r>
            <a:r>
              <a:rPr lang="en-US" i="1" dirty="0"/>
              <a:t>x(t)</a:t>
            </a:r>
            <a:r>
              <a:rPr lang="en-US" dirty="0"/>
              <a:t> by a constant</a:t>
            </a:r>
            <a:r>
              <a:rPr lang="en-US" i="1" dirty="0"/>
              <a:t> 'A'</a:t>
            </a:r>
            <a:r>
              <a:rPr lang="en-US" dirty="0"/>
              <a:t>. Thus, </a:t>
            </a:r>
            <a:r>
              <a:rPr lang="en-US" i="1" dirty="0"/>
              <a:t>x(t) → Ax(t)</a:t>
            </a:r>
            <a:r>
              <a:rPr lang="en-US" dirty="0"/>
              <a:t> multiplies </a:t>
            </a:r>
            <a:r>
              <a:rPr lang="en-US" i="1" dirty="0"/>
              <a:t>x(t)</a:t>
            </a:r>
            <a:r>
              <a:rPr lang="en-US" dirty="0"/>
              <a:t> at every value of </a:t>
            </a:r>
            <a:r>
              <a:rPr lang="en-US" i="1" dirty="0"/>
              <a:t>'t'</a:t>
            </a:r>
            <a:r>
              <a:rPr lang="en-US" dirty="0"/>
              <a:t> by a constant </a:t>
            </a:r>
            <a:r>
              <a:rPr lang="en-US" i="1" dirty="0"/>
              <a:t>'A'</a:t>
            </a:r>
            <a:r>
              <a:rPr lang="en-US" dirty="0"/>
              <a:t>. This is called amplitude-scaling</a:t>
            </a:r>
            <a:r>
              <a:rPr lang="en-US" dirty="0" smtClean="0"/>
              <a:t>.</a:t>
            </a:r>
          </a:p>
          <a:p>
            <a:pPr algn="l"/>
            <a:r>
              <a:rPr lang="en-US" dirty="0" smtClean="0"/>
              <a:t> </a:t>
            </a:r>
            <a:r>
              <a:rPr lang="en-US" dirty="0"/>
              <a:t>If the amplitude-scaling factor is negative, then it flips the signal with the</a:t>
            </a:r>
            <a:r>
              <a:rPr lang="en-US" i="1" dirty="0"/>
              <a:t> t-</a:t>
            </a:r>
            <a:r>
              <a:rPr lang="en-US" dirty="0"/>
              <a:t>axis as the rotation axis of the flip. If the scaling factor is -1 then only the signal will be flip</a:t>
            </a:r>
            <a:r>
              <a:rPr lang="en-US" dirty="0" smtClean="0"/>
              <a:t>.</a:t>
            </a:r>
          </a:p>
          <a:p>
            <a:pPr algn="l"/>
            <a:r>
              <a:rPr lang="en-US" dirty="0" smtClean="0"/>
              <a:t> </a:t>
            </a:r>
            <a:r>
              <a:rPr lang="en-US" dirty="0"/>
              <a:t>This is shown in the Figure 7(a), 7(b), 7(c) which is given below.</a:t>
            </a:r>
          </a:p>
          <a:p>
            <a:endParaRPr lang="ar-IQ" dirty="0"/>
          </a:p>
        </p:txBody>
      </p:sp>
    </p:spTree>
    <p:extLst>
      <p:ext uri="{BB962C8B-B14F-4D97-AF65-F5344CB8AC3E}">
        <p14:creationId xmlns:p14="http://schemas.microsoft.com/office/powerpoint/2010/main" val="230528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Text Placeholder 2"/>
          <p:cNvSpPr>
            <a:spLocks noGrp="1"/>
          </p:cNvSpPr>
          <p:nvPr>
            <p:ph type="body" sz="half" idx="2"/>
          </p:nvPr>
        </p:nvSpPr>
        <p:spPr/>
        <p:txBody>
          <a:bodyPr/>
          <a:lstStyle/>
          <a:p>
            <a:pPr algn="l" rtl="0"/>
            <a:r>
              <a:rPr lang="en-US" dirty="0" smtClean="0"/>
              <a:t>      Fig.7(a</a:t>
            </a:r>
            <a:r>
              <a:rPr lang="en-US" dirty="0"/>
              <a:t>) A signal x(t)             </a:t>
            </a:r>
            <a:r>
              <a:rPr lang="en-US" dirty="0" smtClean="0"/>
              <a:t>      Fig.7(b</a:t>
            </a:r>
            <a:r>
              <a:rPr lang="en-US" dirty="0"/>
              <a:t>) x(t) scaled by </a:t>
            </a:r>
            <a:r>
              <a:rPr lang="en-US" i="1" dirty="0"/>
              <a:t>-1       </a:t>
            </a:r>
            <a:r>
              <a:rPr lang="en-US" i="1" dirty="0" smtClean="0"/>
              <a:t>          </a:t>
            </a:r>
            <a:r>
              <a:rPr lang="en-US" dirty="0"/>
              <a:t>Fig.7(c) x(t) scaled by</a:t>
            </a:r>
            <a:r>
              <a:rPr lang="en-US" i="1" dirty="0"/>
              <a:t> 1/2</a:t>
            </a:r>
            <a:r>
              <a:rPr lang="en-US" b="1" dirty="0"/>
              <a:t> </a:t>
            </a:r>
            <a:endParaRPr lang="en-US" dirty="0"/>
          </a:p>
          <a:p>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18983" y="716692"/>
            <a:ext cx="9885405" cy="3620530"/>
          </a:xfrm>
          <a:prstGeom prst="rect">
            <a:avLst/>
          </a:prstGeom>
          <a:noFill/>
          <a:ln>
            <a:noFill/>
          </a:ln>
        </p:spPr>
      </p:pic>
    </p:spTree>
    <p:extLst>
      <p:ext uri="{BB962C8B-B14F-4D97-AF65-F5344CB8AC3E}">
        <p14:creationId xmlns:p14="http://schemas.microsoft.com/office/powerpoint/2010/main" val="2838376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Time-Scaling of </a:t>
            </a:r>
            <a:r>
              <a:rPr lang="en-US" b="1" dirty="0" smtClean="0"/>
              <a:t>Signal</a:t>
            </a:r>
            <a:endParaRPr lang="ar-IQ" dirty="0"/>
          </a:p>
        </p:txBody>
      </p:sp>
      <p:sp>
        <p:nvSpPr>
          <p:cNvPr id="3" name="Content Placeholder 2"/>
          <p:cNvSpPr>
            <a:spLocks noGrp="1"/>
          </p:cNvSpPr>
          <p:nvPr>
            <p:ph idx="1"/>
          </p:nvPr>
        </p:nvSpPr>
        <p:spPr>
          <a:xfrm>
            <a:off x="680321" y="2014151"/>
            <a:ext cx="9613861" cy="3922038"/>
          </a:xfrm>
        </p:spPr>
        <p:txBody>
          <a:bodyPr/>
          <a:lstStyle/>
          <a:p>
            <a:pPr algn="l" rtl="0"/>
            <a:r>
              <a:rPr lang="en-US" sz="2800" dirty="0" smtClean="0"/>
              <a:t>Time </a:t>
            </a:r>
            <a:r>
              <a:rPr lang="en-US" sz="2800" dirty="0"/>
              <a:t>scaling compresses or dilates a signal by multiplying the time variable by some quantity. If that quantity is greater than one, the signal becomes narrower and the operation is called compression. If that quantity is less than one, the signal becomes wider and the operation is called dilation. </a:t>
            </a:r>
            <a:endParaRPr lang="en-US" sz="2800" dirty="0" smtClean="0"/>
          </a:p>
          <a:p>
            <a:pPr algn="l" rtl="0"/>
            <a:r>
              <a:rPr lang="en-US" sz="2800" dirty="0" smtClean="0"/>
              <a:t>Figure </a:t>
            </a:r>
            <a:r>
              <a:rPr lang="en-US" sz="2800" dirty="0"/>
              <a:t>8(a), 8(b), 8(c) shows the signal x(t), compression of signal and dilation of signal respectively.</a:t>
            </a:r>
          </a:p>
          <a:p>
            <a:endParaRPr lang="ar-IQ" dirty="0"/>
          </a:p>
        </p:txBody>
      </p:sp>
    </p:spTree>
    <p:extLst>
      <p:ext uri="{BB962C8B-B14F-4D97-AF65-F5344CB8AC3E}">
        <p14:creationId xmlns:p14="http://schemas.microsoft.com/office/powerpoint/2010/main" val="2953278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Text Placeholder 2"/>
          <p:cNvSpPr>
            <a:spLocks noGrp="1"/>
          </p:cNvSpPr>
          <p:nvPr>
            <p:ph type="body" sz="half" idx="2"/>
          </p:nvPr>
        </p:nvSpPr>
        <p:spPr/>
        <p:txBody>
          <a:bodyPr/>
          <a:lstStyle/>
          <a:p>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80322" y="1248032"/>
            <a:ext cx="9613858" cy="3113902"/>
          </a:xfrm>
          <a:prstGeom prst="rect">
            <a:avLst/>
          </a:prstGeom>
          <a:noFill/>
          <a:ln>
            <a:noFill/>
          </a:ln>
        </p:spPr>
      </p:pic>
      <p:graphicFrame>
        <p:nvGraphicFramePr>
          <p:cNvPr id="6" name="Table 5"/>
          <p:cNvGraphicFramePr>
            <a:graphicFrameLocks noGrp="1"/>
          </p:cNvGraphicFramePr>
          <p:nvPr>
            <p:extLst>
              <p:ext uri="{D42A27DB-BD31-4B8C-83A1-F6EECF244321}">
                <p14:modId xmlns:p14="http://schemas.microsoft.com/office/powerpoint/2010/main" val="620573743"/>
              </p:ext>
            </p:extLst>
          </p:nvPr>
        </p:nvGraphicFramePr>
        <p:xfrm>
          <a:off x="680319" y="4711615"/>
          <a:ext cx="9613860" cy="1090789"/>
        </p:xfrm>
        <a:graphic>
          <a:graphicData uri="http://schemas.openxmlformats.org/drawingml/2006/table">
            <a:tbl>
              <a:tblPr firstRow="1" firstCol="1" bandRow="1">
                <a:tableStyleId>{5C22544A-7EE6-4342-B048-85BDC9FD1C3A}</a:tableStyleId>
              </a:tblPr>
              <a:tblGrid>
                <a:gridCol w="2841357">
                  <a:extLst>
                    <a:ext uri="{9D8B030D-6E8A-4147-A177-3AD203B41FA5}">
                      <a16:colId xmlns:a16="http://schemas.microsoft.com/office/drawing/2014/main" val="2884405662"/>
                    </a:ext>
                  </a:extLst>
                </a:gridCol>
                <a:gridCol w="3669956">
                  <a:extLst>
                    <a:ext uri="{9D8B030D-6E8A-4147-A177-3AD203B41FA5}">
                      <a16:colId xmlns:a16="http://schemas.microsoft.com/office/drawing/2014/main" val="3680424508"/>
                    </a:ext>
                  </a:extLst>
                </a:gridCol>
                <a:gridCol w="3102547">
                  <a:extLst>
                    <a:ext uri="{9D8B030D-6E8A-4147-A177-3AD203B41FA5}">
                      <a16:colId xmlns:a16="http://schemas.microsoft.com/office/drawing/2014/main" val="3155266894"/>
                    </a:ext>
                  </a:extLst>
                </a:gridCol>
              </a:tblGrid>
              <a:tr h="1090789">
                <a:tc>
                  <a:txBody>
                    <a:bodyPr/>
                    <a:lstStyle/>
                    <a:p>
                      <a:pPr algn="l" rtl="0">
                        <a:lnSpc>
                          <a:spcPct val="107000"/>
                        </a:lnSpc>
                        <a:spcAft>
                          <a:spcPts val="0"/>
                        </a:spcAft>
                      </a:pPr>
                      <a:r>
                        <a:rPr lang="en-US" sz="1350" dirty="0" smtClean="0">
                          <a:effectLst/>
                        </a:rPr>
                        <a:t>       </a:t>
                      </a:r>
                      <a:r>
                        <a:rPr lang="en-US" sz="1800" dirty="0" smtClean="0">
                          <a:effectLst/>
                        </a:rPr>
                        <a:t>Fig.8(a</a:t>
                      </a:r>
                      <a:r>
                        <a:rPr lang="en-US" sz="1800" dirty="0">
                          <a:effectLst/>
                        </a:rPr>
                        <a:t>) Signal x(t</a:t>
                      </a:r>
                      <a:r>
                        <a:rPr lang="en-US" sz="1800" dirty="0" smtClean="0">
                          <a:effectLst/>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algn="l" rtl="0">
                        <a:lnSpc>
                          <a:spcPct val="107000"/>
                        </a:lnSpc>
                        <a:spcAft>
                          <a:spcPts val="0"/>
                        </a:spcAft>
                      </a:pPr>
                      <a:r>
                        <a:rPr lang="en-US" sz="1800" dirty="0">
                          <a:effectLst/>
                        </a:rPr>
                        <a:t>Fig.8(b) Compression </a:t>
                      </a:r>
                      <a:r>
                        <a:rPr lang="en-US" sz="1800" dirty="0" smtClean="0">
                          <a:effectLst/>
                        </a:rPr>
                        <a:t>of</a:t>
                      </a:r>
                      <a:r>
                        <a:rPr lang="en-US" sz="1800" baseline="0" dirty="0" smtClean="0">
                          <a:effectLst/>
                        </a:rPr>
                        <a:t> </a:t>
                      </a:r>
                      <a:r>
                        <a:rPr lang="en-US" sz="1800" dirty="0" smtClean="0">
                          <a:effectLst/>
                        </a:rPr>
                        <a:t>signal</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algn="l" rtl="0">
                        <a:lnSpc>
                          <a:spcPct val="107000"/>
                        </a:lnSpc>
                        <a:spcAft>
                          <a:spcPts val="0"/>
                        </a:spcAft>
                      </a:pPr>
                      <a:r>
                        <a:rPr lang="en-US" sz="1800" baseline="0" dirty="0" smtClean="0">
                          <a:effectLst/>
                        </a:rPr>
                        <a:t>    </a:t>
                      </a:r>
                      <a:r>
                        <a:rPr lang="en-US" sz="1800" dirty="0" smtClean="0">
                          <a:effectLst/>
                        </a:rPr>
                        <a:t>Fig.8(c</a:t>
                      </a:r>
                      <a:r>
                        <a:rPr lang="en-US" sz="1800" dirty="0">
                          <a:effectLst/>
                        </a:rPr>
                        <a:t>) Dilation of signal</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475753655"/>
                  </a:ext>
                </a:extLst>
              </a:tr>
            </a:tbl>
          </a:graphicData>
        </a:graphic>
      </p:graphicFrame>
    </p:spTree>
    <p:extLst>
      <p:ext uri="{BB962C8B-B14F-4D97-AF65-F5344CB8AC3E}">
        <p14:creationId xmlns:p14="http://schemas.microsoft.com/office/powerpoint/2010/main" val="1413822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Time-Shifting of Signal:</a:t>
            </a:r>
            <a:endParaRPr lang="ar-IQ" dirty="0"/>
          </a:p>
        </p:txBody>
      </p:sp>
      <p:sp>
        <p:nvSpPr>
          <p:cNvPr id="3" name="Content Placeholder 2"/>
          <p:cNvSpPr>
            <a:spLocks noGrp="1"/>
          </p:cNvSpPr>
          <p:nvPr>
            <p:ph idx="1"/>
          </p:nvPr>
        </p:nvSpPr>
        <p:spPr/>
        <p:txBody>
          <a:bodyPr/>
          <a:lstStyle/>
          <a:p>
            <a:pPr algn="l"/>
            <a:r>
              <a:rPr lang="en-US" sz="2800" dirty="0" smtClean="0"/>
              <a:t>In </a:t>
            </a:r>
            <a:r>
              <a:rPr lang="en-US" sz="2800" dirty="0"/>
              <a:t>signals and system amplitude scaling, time shifting and time scaling are some important properties. If a continuous time signal is defined as</a:t>
            </a:r>
            <a:r>
              <a:rPr lang="en-US" sz="2800" i="1" dirty="0"/>
              <a:t> x(t) = s (t - t1)</a:t>
            </a:r>
            <a:r>
              <a:rPr lang="en-US" sz="2800" dirty="0"/>
              <a:t>. </a:t>
            </a:r>
            <a:endParaRPr lang="en-US" sz="2800" dirty="0" smtClean="0"/>
          </a:p>
          <a:p>
            <a:pPr algn="l"/>
            <a:r>
              <a:rPr lang="en-US" sz="2800" dirty="0" smtClean="0"/>
              <a:t>Then </a:t>
            </a:r>
            <a:r>
              <a:rPr lang="en-US" sz="2800" dirty="0"/>
              <a:t>we can say that </a:t>
            </a:r>
            <a:r>
              <a:rPr lang="en-US" sz="2800" i="1" dirty="0"/>
              <a:t>x(t)</a:t>
            </a:r>
            <a:r>
              <a:rPr lang="en-US" sz="2800" dirty="0"/>
              <a:t> is the time shifted version of </a:t>
            </a:r>
            <a:r>
              <a:rPr lang="en-US" sz="2800" i="1" dirty="0"/>
              <a:t>s(t)</a:t>
            </a:r>
            <a:r>
              <a:rPr lang="en-US" sz="2800" dirty="0"/>
              <a:t>. Consider a simple signal Now shifting the function by time </a:t>
            </a:r>
            <a:r>
              <a:rPr lang="en-US" sz="2800" i="1" dirty="0"/>
              <a:t>t1 = 2</a:t>
            </a:r>
            <a:r>
              <a:rPr lang="en-US" sz="2800" dirty="0"/>
              <a:t> sec</a:t>
            </a:r>
            <a:r>
              <a:rPr lang="en-US" sz="2800" dirty="0" smtClean="0"/>
              <a:t>.</a:t>
            </a:r>
          </a:p>
          <a:p>
            <a:pPr algn="l" rtl="0"/>
            <a:r>
              <a:rPr lang="en-US" i="1" dirty="0"/>
              <a:t>x(t) = s (t-2) = t-2</a:t>
            </a:r>
            <a:r>
              <a:rPr lang="en-US" dirty="0"/>
              <a:t>                   </a:t>
            </a:r>
            <a:r>
              <a:rPr lang="en-US" i="1" dirty="0"/>
              <a:t>  for     0 &lt; (t - 2) &lt; 1</a:t>
            </a:r>
            <a:endParaRPr lang="en-US" dirty="0"/>
          </a:p>
          <a:p>
            <a:pPr algn="l" rtl="0"/>
            <a:r>
              <a:rPr lang="en-US" dirty="0"/>
              <a:t>                  </a:t>
            </a:r>
            <a:r>
              <a:rPr lang="en-US" dirty="0" smtClean="0"/>
              <a:t> </a:t>
            </a:r>
            <a:r>
              <a:rPr lang="en-US" i="1" dirty="0"/>
              <a:t>= t-2</a:t>
            </a:r>
            <a:r>
              <a:rPr lang="en-US" dirty="0"/>
              <a:t>                  </a:t>
            </a:r>
            <a:r>
              <a:rPr lang="en-US" dirty="0" smtClean="0"/>
              <a:t>   </a:t>
            </a:r>
            <a:r>
              <a:rPr lang="en-US" i="1" dirty="0"/>
              <a:t>for   2  &lt; (t - 2 ) &lt; 3</a:t>
            </a:r>
            <a:endParaRPr lang="en-US" dirty="0"/>
          </a:p>
          <a:p>
            <a:pPr algn="l"/>
            <a:endParaRPr lang="en-US" sz="2800" dirty="0"/>
          </a:p>
          <a:p>
            <a:endParaRPr lang="ar-IQ" dirty="0"/>
          </a:p>
        </p:txBody>
      </p:sp>
    </p:spTree>
    <p:extLst>
      <p:ext uri="{BB962C8B-B14F-4D97-AF65-F5344CB8AC3E}">
        <p14:creationId xmlns:p14="http://schemas.microsoft.com/office/powerpoint/2010/main" val="349153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6183" y="2274838"/>
            <a:ext cx="8575589" cy="2677656"/>
          </a:xfrm>
          <a:prstGeom prst="rect">
            <a:avLst/>
          </a:prstGeom>
        </p:spPr>
        <p:txBody>
          <a:bodyPr wrap="square">
            <a:spAutoFit/>
          </a:bodyPr>
          <a:lstStyle/>
          <a:p>
            <a:r>
              <a:rPr lang="en-US" sz="2400" dirty="0"/>
              <a:t>Which is simply signal s(t)  with its origin delayed by 2 sec.  Now if we shift the signal by t1 = -1 sec.</a:t>
            </a:r>
          </a:p>
          <a:p>
            <a:r>
              <a:rPr lang="en-US" sz="2400" dirty="0"/>
              <a:t>             then x(t) = s (t+1) = t+1     for      0 &lt; (t+1) </a:t>
            </a:r>
          </a:p>
          <a:p>
            <a:r>
              <a:rPr lang="en-US" sz="2400" dirty="0"/>
              <a:t>                                         = t+1     for     -1 &lt; t &lt; 0                                   </a:t>
            </a:r>
          </a:p>
          <a:p>
            <a:r>
              <a:rPr lang="en-US" sz="2400" dirty="0"/>
              <a:t>Which is simply s(t) with its origin shifted to the left or advance in time by 1 seconds. This time-shifting property of signal is shown in the Figure 9(a), 9(b) and 9(c) given above. </a:t>
            </a:r>
          </a:p>
        </p:txBody>
      </p:sp>
    </p:spTree>
    <p:extLst>
      <p:ext uri="{BB962C8B-B14F-4D97-AF65-F5344CB8AC3E}">
        <p14:creationId xmlns:p14="http://schemas.microsoft.com/office/powerpoint/2010/main" val="288472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Signals and their properties</a:t>
            </a:r>
            <a:r>
              <a:rPr lang="en-US" dirty="0"/>
              <a:t/>
            </a:r>
            <a:br>
              <a:rPr lang="en-US" dirty="0"/>
            </a:br>
            <a:endParaRPr lang="ar-IQ" dirty="0"/>
          </a:p>
        </p:txBody>
      </p:sp>
      <p:sp>
        <p:nvSpPr>
          <p:cNvPr id="3" name="Content Placeholder 2"/>
          <p:cNvSpPr>
            <a:spLocks noGrp="1"/>
          </p:cNvSpPr>
          <p:nvPr>
            <p:ph idx="1"/>
          </p:nvPr>
        </p:nvSpPr>
        <p:spPr>
          <a:xfrm>
            <a:off x="680321" y="2051222"/>
            <a:ext cx="9613861" cy="3884967"/>
          </a:xfrm>
        </p:spPr>
        <p:txBody>
          <a:bodyPr>
            <a:normAutofit/>
          </a:bodyPr>
          <a:lstStyle/>
          <a:p>
            <a:pPr algn="l" rtl="0"/>
            <a:r>
              <a:rPr lang="en-US" sz="3200" dirty="0"/>
              <a:t>Any time varying physical phenomenon that can convey </a:t>
            </a:r>
            <a:r>
              <a:rPr lang="en-US" sz="3200" dirty="0" smtClean="0"/>
              <a:t>information is called signal.</a:t>
            </a:r>
          </a:p>
          <a:p>
            <a:pPr algn="l" rtl="0"/>
            <a:r>
              <a:rPr lang="en-US" sz="3200" dirty="0" smtClean="0"/>
              <a:t> Some examples of signals are human voice, electrocardiogram, sign language, videos etc. There are several classification of signals such as Continuous time signal, discrete time signal and digital signal, random signals and non-random signals.</a:t>
            </a:r>
            <a:endParaRPr lang="ar-IQ" sz="3200" dirty="0"/>
          </a:p>
        </p:txBody>
      </p:sp>
    </p:spTree>
    <p:extLst>
      <p:ext uri="{BB962C8B-B14F-4D97-AF65-F5344CB8AC3E}">
        <p14:creationId xmlns:p14="http://schemas.microsoft.com/office/powerpoint/2010/main" val="3733076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Text Placeholder 2"/>
          <p:cNvSpPr>
            <a:spLocks noGrp="1"/>
          </p:cNvSpPr>
          <p:nvPr>
            <p:ph type="body" sz="half" idx="2"/>
          </p:nvPr>
        </p:nvSpPr>
        <p:spPr/>
        <p:txBody>
          <a:bodyPr>
            <a:normAutofit/>
          </a:bodyPr>
          <a:lstStyle/>
          <a:p>
            <a:pPr algn="l"/>
            <a:r>
              <a:rPr lang="en-US" sz="2000" dirty="0"/>
              <a:t>Fig.9(a) Signal (</a:t>
            </a:r>
            <a:r>
              <a:rPr lang="en-US" sz="2000" i="1" dirty="0"/>
              <a:t>0&lt; t &lt; 1)           </a:t>
            </a:r>
            <a:r>
              <a:rPr lang="en-US" sz="2000" dirty="0"/>
              <a:t> Fig.9(b) Shifted by 2             Fig.9(c)Shifted by </a:t>
            </a:r>
            <a:endParaRPr lang="ar-IQ" sz="20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80322" y="1025611"/>
            <a:ext cx="9613858" cy="3176736"/>
          </a:xfrm>
          <a:prstGeom prst="rect">
            <a:avLst/>
          </a:prstGeom>
          <a:noFill/>
          <a:ln>
            <a:noFill/>
          </a:ln>
        </p:spPr>
      </p:pic>
    </p:spTree>
    <p:extLst>
      <p:ext uri="{BB962C8B-B14F-4D97-AF65-F5344CB8AC3E}">
        <p14:creationId xmlns:p14="http://schemas.microsoft.com/office/powerpoint/2010/main" val="530921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973" y="2674948"/>
            <a:ext cx="8279027" cy="2246769"/>
          </a:xfrm>
          <a:prstGeom prst="rect">
            <a:avLst/>
          </a:prstGeom>
        </p:spPr>
        <p:txBody>
          <a:bodyPr wrap="square">
            <a:spAutoFit/>
          </a:bodyPr>
          <a:lstStyle/>
          <a:p>
            <a:r>
              <a:rPr lang="en-US" sz="2800" b="1" dirty="0">
                <a:latin typeface="Times New Roman" panose="02020603050405020304" pitchFamily="18" charset="0"/>
                <a:ea typeface="Times New Roman" panose="02020603050405020304" pitchFamily="18" charset="0"/>
              </a:rPr>
              <a:t>Continuous-time Signal:</a:t>
            </a:r>
            <a:r>
              <a:rPr lang="en-US" sz="2800" dirty="0">
                <a:latin typeface="Times New Roman" panose="02020603050405020304" pitchFamily="18" charset="0"/>
                <a:ea typeface="Times New Roman" panose="02020603050405020304" pitchFamily="18" charset="0"/>
              </a:rPr>
              <a:t> A continuous-time signal is a signal that can be defined at every instant of time. A continuous-time signal contains values for all real numbers along the X-axis. It is denoted by </a:t>
            </a:r>
            <a:r>
              <a:rPr lang="en-US" sz="2800" i="1" dirty="0">
                <a:latin typeface="Times New Roman" panose="02020603050405020304" pitchFamily="18" charset="0"/>
                <a:ea typeface="Times New Roman" panose="02020603050405020304" pitchFamily="18" charset="0"/>
              </a:rPr>
              <a:t>x(t</a:t>
            </a:r>
            <a:r>
              <a:rPr lang="en-US" sz="2800" i="1" dirty="0" smtClean="0">
                <a:latin typeface="Times New Roman" panose="02020603050405020304" pitchFamily="18" charset="0"/>
                <a:ea typeface="Times New Roman" panose="02020603050405020304" pitchFamily="18" charset="0"/>
              </a:rPr>
              <a:t>)</a:t>
            </a:r>
            <a:r>
              <a:rPr lang="en-US" sz="2800" dirty="0" smtClean="0">
                <a:latin typeface="Times New Roman" panose="02020603050405020304" pitchFamily="18" charset="0"/>
                <a:ea typeface="Times New Roman" panose="02020603050405020304" pitchFamily="18" charset="0"/>
              </a:rPr>
              <a:t>.</a:t>
            </a:r>
          </a:p>
          <a:p>
            <a:r>
              <a:rPr lang="en-US" sz="2800" dirty="0" smtClean="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Figure 2(a) shows continuous-time signal.</a:t>
            </a:r>
          </a:p>
        </p:txBody>
      </p:sp>
    </p:spTree>
    <p:extLst>
      <p:ext uri="{BB962C8B-B14F-4D97-AF65-F5344CB8AC3E}">
        <p14:creationId xmlns:p14="http://schemas.microsoft.com/office/powerpoint/2010/main" val="2928729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Text Placeholder 2"/>
          <p:cNvSpPr>
            <a:spLocks noGrp="1"/>
          </p:cNvSpPr>
          <p:nvPr>
            <p:ph type="body" sz="half" idx="2"/>
          </p:nvPr>
        </p:nvSpPr>
        <p:spPr>
          <a:xfrm>
            <a:off x="518985" y="4711615"/>
            <a:ext cx="9576486" cy="1090789"/>
          </a:xfrm>
        </p:spPr>
        <p:txBody>
          <a:bodyPr/>
          <a:lstStyle/>
          <a:p>
            <a:r>
              <a:rPr lang="en-US" sz="2000" dirty="0"/>
              <a:t>Figure 2(a) Continuous-time signal          Figure 2(b) Discrete-time signal.</a:t>
            </a:r>
          </a:p>
          <a:p>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80322" y="609597"/>
            <a:ext cx="9613857" cy="3592750"/>
          </a:xfrm>
          <a:prstGeom prst="rect">
            <a:avLst/>
          </a:prstGeom>
          <a:noFill/>
          <a:ln>
            <a:noFill/>
          </a:ln>
        </p:spPr>
      </p:pic>
    </p:spTree>
    <p:extLst>
      <p:ext uri="{BB962C8B-B14F-4D97-AF65-F5344CB8AC3E}">
        <p14:creationId xmlns:p14="http://schemas.microsoft.com/office/powerpoint/2010/main" val="3799095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5611" y="1967062"/>
            <a:ext cx="9897761" cy="3416320"/>
          </a:xfrm>
          <a:prstGeom prst="rect">
            <a:avLst/>
          </a:prstGeom>
        </p:spPr>
        <p:txBody>
          <a:bodyPr wrap="square">
            <a:spAutoFit/>
          </a:bodyPr>
          <a:lstStyle/>
          <a:p>
            <a:pPr algn="just"/>
            <a:r>
              <a:rPr lang="en-US" sz="2400" b="1" dirty="0">
                <a:latin typeface="Times New Roman" panose="02020603050405020304" pitchFamily="18" charset="0"/>
                <a:ea typeface="Times New Roman" panose="02020603050405020304" pitchFamily="18" charset="0"/>
              </a:rPr>
              <a:t>Discrete-time Signal:</a:t>
            </a:r>
            <a:r>
              <a:rPr lang="en-US" sz="2400" dirty="0">
                <a:latin typeface="Times New Roman" panose="02020603050405020304" pitchFamily="18" charset="0"/>
                <a:ea typeface="Times New Roman" panose="02020603050405020304" pitchFamily="18" charset="0"/>
              </a:rPr>
              <a:t> Signals that can be defined at discrete instant of time is called discrete time signal. Basically discrete time signals can be obtained by sampling a continuous-time signal. It is denoted as </a:t>
            </a:r>
            <a:r>
              <a:rPr lang="en-US" sz="2400" i="1" dirty="0">
                <a:latin typeface="Times New Roman" panose="02020603050405020304" pitchFamily="18" charset="0"/>
                <a:ea typeface="Times New Roman" panose="02020603050405020304" pitchFamily="18" charset="0"/>
              </a:rPr>
              <a:t>x(n)</a:t>
            </a:r>
            <a:r>
              <a:rPr lang="en-US" sz="2400" dirty="0">
                <a:latin typeface="Times New Roman" panose="02020603050405020304" pitchFamily="18" charset="0"/>
                <a:ea typeface="Times New Roman" panose="02020603050405020304" pitchFamily="18" charset="0"/>
              </a:rPr>
              <a:t>. Figure 2(b) shows discrete-time signal</a:t>
            </a:r>
            <a:r>
              <a:rPr lang="en-US" sz="2400" dirty="0" smtClean="0">
                <a:latin typeface="Times New Roman" panose="02020603050405020304" pitchFamily="18" charset="0"/>
                <a:ea typeface="Times New Roman" panose="02020603050405020304" pitchFamily="18" charset="0"/>
              </a:rPr>
              <a:t>.</a:t>
            </a:r>
          </a:p>
          <a:p>
            <a:pPr algn="just"/>
            <a:endParaRPr lang="en-US" sz="2400" dirty="0">
              <a:latin typeface="Times New Roman" panose="02020603050405020304" pitchFamily="18" charset="0"/>
              <a:ea typeface="Times New Roman" panose="02020603050405020304" pitchFamily="18" charset="0"/>
            </a:endParaRPr>
          </a:p>
          <a:p>
            <a:pPr algn="just"/>
            <a:r>
              <a:rPr lang="en-US" sz="2400" b="1" dirty="0">
                <a:latin typeface="Times New Roman" panose="02020603050405020304" pitchFamily="18" charset="0"/>
                <a:ea typeface="Times New Roman" panose="02020603050405020304" pitchFamily="18" charset="0"/>
              </a:rPr>
              <a:t>Digital Signal:</a:t>
            </a:r>
            <a:r>
              <a:rPr lang="en-US" sz="2400" dirty="0">
                <a:latin typeface="Times New Roman" panose="02020603050405020304" pitchFamily="18" charset="0"/>
                <a:ea typeface="Times New Roman" panose="02020603050405020304" pitchFamily="18" charset="0"/>
              </a:rPr>
              <a:t> The signals that are discrete in time and quantized in amplitude are called digital signal. The term "digital signal" applies to the transmission of a sequence of values of a discrete-time signal in the form of some digits in the encoded form.</a:t>
            </a:r>
          </a:p>
        </p:txBody>
      </p:sp>
    </p:spTree>
    <p:extLst>
      <p:ext uri="{BB962C8B-B14F-4D97-AF65-F5344CB8AC3E}">
        <p14:creationId xmlns:p14="http://schemas.microsoft.com/office/powerpoint/2010/main" val="130640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Periodic and Aperiodic Signal</a:t>
            </a:r>
            <a:endParaRPr lang="ar-IQ" dirty="0"/>
          </a:p>
        </p:txBody>
      </p:sp>
      <p:sp>
        <p:nvSpPr>
          <p:cNvPr id="3" name="Content Placeholder 2"/>
          <p:cNvSpPr>
            <a:spLocks noGrp="1"/>
          </p:cNvSpPr>
          <p:nvPr>
            <p:ph idx="1"/>
          </p:nvPr>
        </p:nvSpPr>
        <p:spPr>
          <a:xfrm>
            <a:off x="680321" y="2026507"/>
            <a:ext cx="9613861" cy="4423719"/>
          </a:xfrm>
        </p:spPr>
        <p:txBody>
          <a:bodyPr>
            <a:noAutofit/>
          </a:bodyPr>
          <a:lstStyle/>
          <a:p>
            <a:pPr algn="l" rtl="0"/>
            <a:r>
              <a:rPr lang="en-US" sz="3200" dirty="0"/>
              <a:t>A signal is said to be periodic if it repeats itself after some amount of time</a:t>
            </a:r>
            <a:r>
              <a:rPr lang="en-US" sz="3200" i="1" dirty="0"/>
              <a:t> x(</a:t>
            </a:r>
            <a:r>
              <a:rPr lang="en-US" sz="3200" i="1" dirty="0" err="1"/>
              <a:t>t+T</a:t>
            </a:r>
            <a:r>
              <a:rPr lang="en-US" sz="3200" i="1" dirty="0"/>
              <a:t>)</a:t>
            </a:r>
            <a:r>
              <a:rPr lang="en-US" sz="3200" dirty="0"/>
              <a:t> =</a:t>
            </a:r>
            <a:r>
              <a:rPr lang="en-US" sz="3200" i="1" dirty="0"/>
              <a:t>x(t)</a:t>
            </a:r>
            <a:r>
              <a:rPr lang="en-US" sz="3200" dirty="0"/>
              <a:t>, for some value of </a:t>
            </a:r>
            <a:r>
              <a:rPr lang="en-US" sz="3200" i="1" dirty="0"/>
              <a:t>T</a:t>
            </a:r>
            <a:r>
              <a:rPr lang="en-US" sz="3200" dirty="0"/>
              <a:t>. </a:t>
            </a:r>
            <a:endParaRPr lang="en-US" sz="3200" dirty="0" smtClean="0"/>
          </a:p>
          <a:p>
            <a:pPr algn="l" rtl="0"/>
            <a:r>
              <a:rPr lang="en-US" sz="3200" dirty="0" smtClean="0"/>
              <a:t>The </a:t>
            </a:r>
            <a:r>
              <a:rPr lang="en-US" sz="3200" dirty="0"/>
              <a:t>period of the signal is the minimum value of time for which it exactly repeats itself. </a:t>
            </a:r>
            <a:endParaRPr lang="en-US" sz="3200" dirty="0" smtClean="0"/>
          </a:p>
          <a:p>
            <a:pPr algn="l" rtl="0"/>
            <a:r>
              <a:rPr lang="en-US" sz="3200" dirty="0" smtClean="0"/>
              <a:t>Signal </a:t>
            </a:r>
            <a:r>
              <a:rPr lang="en-US" sz="3200" dirty="0"/>
              <a:t>which does not repeat itself after a certain period of time is called aperiodic signal. </a:t>
            </a:r>
            <a:endParaRPr lang="en-US" sz="3200" dirty="0" smtClean="0"/>
          </a:p>
          <a:p>
            <a:pPr algn="l" rtl="0"/>
            <a:r>
              <a:rPr lang="en-US" sz="3200" dirty="0" smtClean="0"/>
              <a:t>The </a:t>
            </a:r>
            <a:r>
              <a:rPr lang="en-US" sz="3200" dirty="0"/>
              <a:t>periodic and aperiodic signals are shown in Figure 3(a) and 3(b) respectively.</a:t>
            </a:r>
            <a:endParaRPr lang="ar-IQ" sz="3200" dirty="0"/>
          </a:p>
        </p:txBody>
      </p:sp>
    </p:spTree>
    <p:extLst>
      <p:ext uri="{BB962C8B-B14F-4D97-AF65-F5344CB8AC3E}">
        <p14:creationId xmlns:p14="http://schemas.microsoft.com/office/powerpoint/2010/main" val="2724907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Text Placeholder 2"/>
          <p:cNvSpPr>
            <a:spLocks noGrp="1"/>
          </p:cNvSpPr>
          <p:nvPr>
            <p:ph type="body" sz="half" idx="2"/>
          </p:nvPr>
        </p:nvSpPr>
        <p:spPr>
          <a:xfrm>
            <a:off x="680322" y="4584357"/>
            <a:ext cx="9971202" cy="1218047"/>
          </a:xfrm>
        </p:spPr>
        <p:txBody>
          <a:bodyPr/>
          <a:lstStyle/>
          <a:p>
            <a:pPr algn="l" rtl="0"/>
            <a:r>
              <a:rPr lang="en-US" sz="2400" dirty="0" smtClean="0"/>
              <a:t>     Figure 3(b) </a:t>
            </a:r>
            <a:r>
              <a:rPr lang="en-US" sz="2400" dirty="0"/>
              <a:t>Periodic </a:t>
            </a:r>
            <a:r>
              <a:rPr lang="en-US" sz="2400" dirty="0" smtClean="0"/>
              <a:t>Signals            </a:t>
            </a:r>
            <a:r>
              <a:rPr lang="en-US" dirty="0"/>
              <a:t>	</a:t>
            </a:r>
            <a:r>
              <a:rPr lang="en-US" sz="2400" dirty="0"/>
              <a:t>Figure 3(a) Aperiodic </a:t>
            </a:r>
            <a:r>
              <a:rPr lang="en-US" sz="2400" dirty="0" smtClean="0"/>
              <a:t>Signal</a:t>
            </a:r>
            <a:endParaRPr lang="ar-IQ" sz="2400" dirty="0"/>
          </a:p>
          <a:p>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68411" y="609596"/>
            <a:ext cx="10873946" cy="3702911"/>
          </a:xfrm>
          <a:prstGeom prst="rect">
            <a:avLst/>
          </a:prstGeom>
          <a:noFill/>
          <a:ln>
            <a:noFill/>
          </a:ln>
        </p:spPr>
      </p:pic>
    </p:spTree>
    <p:extLst>
      <p:ext uri="{BB962C8B-B14F-4D97-AF65-F5344CB8AC3E}">
        <p14:creationId xmlns:p14="http://schemas.microsoft.com/office/powerpoint/2010/main" val="1435363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1469" y="2536448"/>
            <a:ext cx="9415849" cy="2677656"/>
          </a:xfrm>
          <a:prstGeom prst="rect">
            <a:avLst/>
          </a:prstGeom>
        </p:spPr>
        <p:txBody>
          <a:bodyPr wrap="square">
            <a:spAutoFit/>
          </a:bodyPr>
          <a:lstStyle/>
          <a:p>
            <a:pPr algn="just"/>
            <a:r>
              <a:rPr lang="en-US" sz="2800" b="1" dirty="0">
                <a:latin typeface="Times New Roman" panose="02020603050405020304" pitchFamily="18" charset="0"/>
                <a:ea typeface="Times New Roman" panose="02020603050405020304" pitchFamily="18" charset="0"/>
              </a:rPr>
              <a:t>Random and Deterministic Signal:</a:t>
            </a:r>
            <a:r>
              <a:rPr lang="en-US" sz="2800" dirty="0">
                <a:latin typeface="Times New Roman" panose="02020603050405020304" pitchFamily="18" charset="0"/>
                <a:ea typeface="Times New Roman" panose="02020603050405020304" pitchFamily="18" charset="0"/>
              </a:rPr>
              <a:t> A random signal cannot be described by any mathematical function, where as a deterministic signal is one that can be described mathematically. A common example of random signal is noise. Random signal and deterministic signal are shown in the Figure 4(a) and 4(b) respectively. </a:t>
            </a:r>
          </a:p>
        </p:txBody>
      </p:sp>
    </p:spTree>
    <p:extLst>
      <p:ext uri="{BB962C8B-B14F-4D97-AF65-F5344CB8AC3E}">
        <p14:creationId xmlns:p14="http://schemas.microsoft.com/office/powerpoint/2010/main" val="293652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Text Placeholder 2"/>
          <p:cNvSpPr>
            <a:spLocks noGrp="1"/>
          </p:cNvSpPr>
          <p:nvPr>
            <p:ph type="body" sz="half" idx="2"/>
          </p:nvPr>
        </p:nvSpPr>
        <p:spPr/>
        <p:txBody>
          <a:bodyPr/>
          <a:lstStyle/>
          <a:p>
            <a:pPr algn="l" rtl="0"/>
            <a:r>
              <a:rPr lang="en-US" sz="2000" dirty="0" smtClean="0"/>
              <a:t>       Figure </a:t>
            </a:r>
            <a:r>
              <a:rPr lang="en-US" sz="2000" dirty="0"/>
              <a:t>4(a) Random Signal</a:t>
            </a:r>
            <a:r>
              <a:rPr lang="en-US" dirty="0"/>
              <a:t>	</a:t>
            </a:r>
            <a:r>
              <a:rPr lang="en-US" sz="2000" dirty="0"/>
              <a:t>                </a:t>
            </a:r>
            <a:r>
              <a:rPr lang="en-US" sz="2000" dirty="0" smtClean="0"/>
              <a:t>             </a:t>
            </a:r>
            <a:r>
              <a:rPr lang="en-US" sz="2000" dirty="0"/>
              <a:t>Figure 4(b) Deterministic Signal</a:t>
            </a:r>
          </a:p>
          <a:p>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93124" y="412907"/>
            <a:ext cx="10886303" cy="3789440"/>
          </a:xfrm>
          <a:prstGeom prst="rect">
            <a:avLst/>
          </a:prstGeom>
          <a:noFill/>
          <a:ln>
            <a:noFill/>
          </a:ln>
        </p:spPr>
      </p:pic>
    </p:spTree>
    <p:extLst>
      <p:ext uri="{BB962C8B-B14F-4D97-AF65-F5344CB8AC3E}">
        <p14:creationId xmlns:p14="http://schemas.microsoft.com/office/powerpoint/2010/main" val="362702351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158</TotalTime>
  <Words>725</Words>
  <Application>Microsoft Office PowerPoint</Application>
  <PresentationFormat>Widescreen</PresentationFormat>
  <Paragraphs>47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Trebuchet MS</vt:lpstr>
      <vt:lpstr>Berlin</vt:lpstr>
      <vt:lpstr>Signals and their properties </vt:lpstr>
      <vt:lpstr>Signals and their properties </vt:lpstr>
      <vt:lpstr>PowerPoint Presentation</vt:lpstr>
      <vt:lpstr>PowerPoint Presentation</vt:lpstr>
      <vt:lpstr>PowerPoint Presentation</vt:lpstr>
      <vt:lpstr>Periodic and Aperiodic Signal</vt:lpstr>
      <vt:lpstr>PowerPoint Presentation</vt:lpstr>
      <vt:lpstr>PowerPoint Presentation</vt:lpstr>
      <vt:lpstr>PowerPoint Presentation</vt:lpstr>
      <vt:lpstr>Causal, Non-Causal and Anti-Causal Signal: </vt:lpstr>
      <vt:lpstr>PowerPoint Presentation</vt:lpstr>
      <vt:lpstr>Even and Odd Signal</vt:lpstr>
      <vt:lpstr>PowerPoint Presentation</vt:lpstr>
      <vt:lpstr>Amplitude-Scaling of Signal</vt:lpstr>
      <vt:lpstr>PowerPoint Presentation</vt:lpstr>
      <vt:lpstr>Time-Scaling of Signal</vt:lpstr>
      <vt:lpstr>PowerPoint Presentation</vt:lpstr>
      <vt:lpstr>Time-Shifting of Signal:</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Signals and their properties</dc:title>
  <dc:creator>lenovo</dc:creator>
  <cp:lastModifiedBy>lenovo</cp:lastModifiedBy>
  <cp:revision>7</cp:revision>
  <dcterms:created xsi:type="dcterms:W3CDTF">2018-11-12T16:08:20Z</dcterms:created>
  <dcterms:modified xsi:type="dcterms:W3CDTF">2018-11-12T18:53:52Z</dcterms:modified>
</cp:coreProperties>
</file>